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13"/>
  </p:notesMasterIdLst>
  <p:sldIdLst>
    <p:sldId id="1011" r:id="rId5"/>
    <p:sldId id="545" r:id="rId6"/>
    <p:sldId id="4167" r:id="rId7"/>
    <p:sldId id="4168" r:id="rId8"/>
    <p:sldId id="4170" r:id="rId9"/>
    <p:sldId id="4171" r:id="rId10"/>
    <p:sldId id="4172" r:id="rId11"/>
    <p:sldId id="4173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eaver, Amy" initials="CA" lastIdx="1" clrIdx="0">
    <p:extLst>
      <p:ext uri="{19B8F6BF-5375-455C-9EA6-DF929625EA0E}">
        <p15:presenceInfo xmlns:p15="http://schemas.microsoft.com/office/powerpoint/2012/main" userId="S-1-5-21-66081788-462978661-1268862865-3064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FB9234-688E-439F-BF68-2AB092614EC9}" v="1" dt="2024-02-26T15:13:25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771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82460-7193-E041-84FB-DBDD74EEDD01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F732-00F6-2D40-9C23-8FCFB28E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rial"/>
                <a:cs typeface="Arial"/>
              </a:rPr>
              <a:t>Title changed due to a delay in delivering the lichen cover mapping presentation.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rial"/>
                <a:cs typeface="Arial"/>
              </a:rPr>
              <a:t>Most work was done before I joined in CCRS. With contribution/support from Prof. Jing Chen’s group.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Arial"/>
                <a:cs typeface="Arial"/>
              </a:rPr>
              <a:t>It looks like a big title – but I will only focus on two satellite data, first, the soil moisture data from SMAP, and second, the SIF from GOME2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latin typeface="Arial"/>
              <a:cs typeface="Arial"/>
            </a:endParaRP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6F732-00F6-2D40-9C23-8FCFB28E1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9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6F732-00F6-2D40-9C23-8FCFB28E1E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9272B1-99B0-214E-8926-B46D3A2739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7D5A3-287B-C64E-8E26-AE388B017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008994"/>
            <a:ext cx="11401327" cy="1197286"/>
          </a:xfrm>
          <a:prstGeom prst="rect">
            <a:avLst/>
          </a:prstGeom>
        </p:spPr>
        <p:txBody>
          <a:bodyPr lIns="0" bIns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AFF37-CE3A-B742-A62F-2A3257140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5206280"/>
            <a:ext cx="10158560" cy="508720"/>
          </a:xfrm>
        </p:spPr>
        <p:txBody>
          <a:bodyPr lIns="45720"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7C7A8EA-E9AD-2747-BB8E-4E6AC446E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5829300"/>
            <a:ext cx="5753100" cy="358775"/>
          </a:xfrm>
        </p:spPr>
        <p:txBody>
          <a:bodyPr lIns="64008" tIns="91440" anchor="b" anchorCtr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8585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CBD6-6F33-9544-91D3-41D9053A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6CFC8-7F2F-7B4A-A59F-19560AF22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B950-23A4-5442-892C-8F5AC695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B43F-ECEC-497C-B6FF-8B6732553015}" type="datetime1">
              <a:rPr lang="en-CA" smtClean="0"/>
              <a:t>2024-02-26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CD722-331D-A348-8A4A-68C860AD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5E9F-F76A-BA45-B335-B23A8FA6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2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BDE30-B1C7-F444-9771-4D706FC3D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2CD90-D02E-0845-80F4-B0E3C128D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709C4-970A-AF4D-BB35-9E4704CE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4A40-F0D6-4F2E-9D07-17687C1AAAA3}" type="datetime1">
              <a:rPr lang="en-CA" smtClean="0"/>
              <a:t>2024-02-26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EA36-E50F-214A-9BE6-F2771BDD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C2FA-514D-FE42-873C-87F607D4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8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Page (end 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1D4337-A6FF-E447-AEBC-7572F3E16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572"/>
            <a:ext cx="12179300" cy="68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1CB60-8482-4741-A8DB-6E92FB731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779520"/>
            <a:ext cx="11391900" cy="350520"/>
          </a:xfrm>
        </p:spPr>
        <p:txBody>
          <a:bodyPr>
            <a:normAutofit/>
          </a:bodyPr>
          <a:lstStyle>
            <a:lvl1pPr algn="ctr">
              <a:defRPr sz="14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copyright year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B140-A1F6-1948-B146-330E1372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CA470-4145-4AF5-9C10-C485368BD413}" type="datetime1">
              <a:rPr lang="en-CA" smtClean="0"/>
              <a:t>2024-02-26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9ACE6-299A-EF4D-B9DA-5ECFCC67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1D64-2AF1-FE48-B966-37A28A3E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457200"/>
            <a:ext cx="11269133" cy="990600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8157B-3149-DD49-AF6E-204756CE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5" y="1600200"/>
            <a:ext cx="11269133" cy="422910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D7E303-64E9-1946-B0E1-0C9BFA26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EFE8-E1F0-406C-816F-152F5C81E19F}" type="datetime1">
              <a:rPr lang="en-CA" smtClean="0"/>
              <a:t>2024-02-26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F5B8D02-46EF-1343-B224-187A6611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811CB8-DE62-9D4B-BFD4-B724420B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1071-EAD7-2142-9E61-767469E34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6C5B-016D-C54F-9A6E-0A79A4CE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2730"/>
            <a:ext cx="10515600" cy="1500187"/>
          </a:xfrm>
        </p:spPr>
        <p:txBody>
          <a:bodyPr anchor="t" anchorCtr="1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A8EB-B554-EA44-94DE-06559413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6D21-B112-4A4C-A2F9-DCD2A481DD73}" type="datetime1">
              <a:rPr lang="en-CA" smtClean="0"/>
              <a:t>2024-02-26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3A6A-A61C-6B49-A093-4D6D4B74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87156-1B62-FF4E-96AA-FF576F5C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6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F02A-4F51-E644-8B2B-31C6F597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D98B-14A6-2B46-A93E-4BC72CD19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BDA5-30F9-ED40-BA26-39171345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0127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E26D5-FB56-984C-8394-E70D3527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E81-B697-46BF-B490-1FEAB1725D4B}" type="datetime1">
              <a:rPr lang="en-CA" smtClean="0"/>
              <a:t>2024-02-26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C6652-EF52-B446-88CA-29FB7E22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625CD-903C-3743-9541-67483A04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0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1294-1363-054E-8DCD-CB664EF7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199"/>
            <a:ext cx="11270721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6DDB2-303F-784C-B377-925EEDAD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4FAFF-5E82-6B48-AF85-FD48AEE39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424112"/>
            <a:ext cx="5157787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D9F4C-27A7-0C49-8E62-C87DDF948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4733" y="16002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12F80-5872-0B43-B7B6-ABD5D1318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4733" y="2424112"/>
            <a:ext cx="5183188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E9EF0-219D-DC4F-B9E2-6D048D9C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7128-8722-4C28-A508-428101AA290D}" type="datetime1">
              <a:rPr lang="en-CA" smtClean="0"/>
              <a:t>2024-02-26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A6FEA-DEE0-D744-A158-CB0B632F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5E0DB-5C91-584F-A15F-D5B2D547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0246-A0AF-BF4B-B83B-CEE8116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7C7DD-7FD8-0E41-96C0-E2F47CDE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A4BB-1019-4C8C-8883-40E27C8748E3}" type="datetime1">
              <a:rPr lang="en-CA" smtClean="0"/>
              <a:t>2024-02-26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B0FB-BFC2-BD44-9A8D-9E3AB81A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4269A-EC65-C948-9444-AD4FE217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8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26709-8B13-314E-B328-9E8351BC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73C37-BC08-45F6-AF1D-736707F5F8F9}" type="datetime1">
              <a:rPr lang="en-CA" smtClean="0"/>
              <a:t>2024-02-26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70B8A-E4B2-DD42-8DBE-FA1DC54B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34D57-9D7F-3B42-B3FC-5D1C1139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E635-6006-B247-9A7F-55383676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8129-AEC9-4942-BFD3-CB2BEC0C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7200"/>
            <a:ext cx="5645727" cy="52493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32AB-8D1A-2546-B6D8-ECA4542D1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199"/>
            <a:ext cx="5232400" cy="41063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84573-3786-904C-BEAB-7308549D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D64B-A8F7-4F43-B830-C8A78D940865}" type="datetime1">
              <a:rPr lang="en-CA" smtClean="0"/>
              <a:t>2024-02-26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72E8E-04A5-3D45-8663-18FE598F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5C7B5-FD8E-414B-BC7D-783D731E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F53D-A5AC-AD43-8D7E-A0962CCE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39267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DC009-9B3E-C14C-916B-507E998B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201"/>
            <a:ext cx="5350932" cy="5257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49DF-19BD-214E-8E6F-6C05ACB93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39267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D602-E4B9-3049-8CF0-B312A1FB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0690-8D4A-4C50-851D-26966952BA81}" type="datetime1">
              <a:rPr lang="en-CA" smtClean="0"/>
              <a:t>2024-02-26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D2C96-46AB-A04E-B81B-D32C1664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9A2C6-E43C-CF4A-A96C-7FE7A095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2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56E6F-8FD2-0E47-911E-80748C6FC72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849F5-151E-204E-9BB8-946F1AC58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12776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E13F5-06DF-D74C-AD90-5506E0F76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40475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D78A2A6-DF8C-434F-B611-8D6966ED0AA9}" type="datetime1">
              <a:rPr lang="en-CA" smtClean="0"/>
              <a:t>2024-02-26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ECFE335-690C-D344-B45B-49DDA88CE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67933" y="6340475"/>
            <a:ext cx="360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57F95FF-DFDB-A547-BB18-138C33CA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600" cy="990599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53303-3C57-8046-9232-D2E7A9E7D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4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95A67B-D0FE-F448-80B1-1191BC67A3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D055F-67FB-9F4C-C853-FDFD96F7269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264775" y="0"/>
            <a:ext cx="19621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40886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ts val="1000"/>
        </a:spcBef>
        <a:buSzPct val="70000"/>
        <a:buFontTx/>
        <a:buBlip>
          <a:blip r:embed="rId15"/>
        </a:buBlip>
        <a:tabLst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5138" indent="-177800" algn="l" defTabSz="914400" rtl="0" eaLnBrk="1" latinLnBrk="0" hangingPunct="1">
        <a:lnSpc>
          <a:spcPct val="90000"/>
        </a:lnSpc>
        <a:spcBef>
          <a:spcPts val="500"/>
        </a:spcBef>
        <a:buSzPct val="65000"/>
        <a:buFontTx/>
        <a:buBlip>
          <a:blip r:embed="rId15"/>
        </a:buBlip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4538" indent="-169863" algn="l" defTabSz="914400" rtl="0" eaLnBrk="1" latinLnBrk="0" hangingPunct="1">
        <a:lnSpc>
          <a:spcPct val="90000"/>
        </a:lnSpc>
        <a:spcBef>
          <a:spcPts val="500"/>
        </a:spcBef>
        <a:buSzPct val="55000"/>
        <a:buFontTx/>
        <a:buBlip>
          <a:blip r:embed="rId15"/>
        </a:buBlip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31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SzPct val="11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17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orient="horz" pos="3672" userDrawn="1">
          <p15:clr>
            <a:srgbClr val="F26B43"/>
          </p15:clr>
        </p15:guide>
        <p15:guide id="8" orient="horz" pos="288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7392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912" userDrawn="1">
          <p15:clr>
            <a:srgbClr val="F26B43"/>
          </p15:clr>
        </p15:guide>
        <p15:guide id="13" orient="horz" pos="1008" userDrawn="1">
          <p15:clr>
            <a:srgbClr val="F26B43"/>
          </p15:clr>
        </p15:guide>
        <p15:guide id="14" orient="horz" pos="3600" userDrawn="1">
          <p15:clr>
            <a:srgbClr val="F26B43"/>
          </p15:clr>
        </p15:guide>
        <p15:guide id="15" orient="horz" pos="4224" userDrawn="1">
          <p15:clr>
            <a:srgbClr val="F26B43"/>
          </p15:clr>
        </p15:guide>
        <p15:guide id="16" pos="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fqqlsun/LEAF_production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92F0-8D6C-AC43-AECB-F1F6A3434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6">
              <a:lumMod val="75000"/>
            </a:schemeClr>
          </a:solidFill>
        </p:spPr>
        <p:txBody>
          <a:bodyPr vert="horz" lIns="0" tIns="45720" rIns="91440" bIns="0" rtlCol="0" anchor="b" anchorCtr="0">
            <a:no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+mj-lt"/>
                <a:cs typeface="+mj-lt"/>
              </a:rPr>
              <a:t>LEAF – Toolbox (Landscape Evolution and Forecasting)</a:t>
            </a:r>
            <a:endParaRPr lang="en-US" sz="3200" b="0" dirty="0"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19572-9F54-C640-876D-80A41B621E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solidFill>
            <a:schemeClr val="accent6">
              <a:lumMod val="75000"/>
            </a:schemeClr>
          </a:solidFill>
        </p:spPr>
        <p:txBody>
          <a:bodyPr>
            <a:normAutofit fontScale="40000" lnSpcReduction="20000"/>
          </a:bodyPr>
          <a:lstStyle/>
          <a:p>
            <a:endParaRPr lang="en-US" sz="96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C1B1B-6F4D-65F0-5A5B-E8D801631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Richard.Fernandes@nrcan-rncan.gc.ca</a:t>
            </a:r>
          </a:p>
        </p:txBody>
      </p:sp>
    </p:spTree>
    <p:extLst>
      <p:ext uri="{BB962C8B-B14F-4D97-AF65-F5344CB8AC3E}">
        <p14:creationId xmlns:p14="http://schemas.microsoft.com/office/powerpoint/2010/main" val="375534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Purpose: Vegetation Essential Climate Variables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endParaRPr lang="en-CA" dirty="0"/>
          </a:p>
          <a:p>
            <a:r>
              <a:rPr lang="en-CA" dirty="0"/>
              <a:t>Canopy Cover (fCOVER)</a:t>
            </a:r>
          </a:p>
          <a:p>
            <a:pPr lvl="1"/>
            <a:r>
              <a:rPr lang="en-CA" dirty="0"/>
              <a:t>Foliage presence</a:t>
            </a:r>
          </a:p>
          <a:p>
            <a:pPr lvl="1"/>
            <a:r>
              <a:rPr lang="en-CA" dirty="0"/>
              <a:t>Habitat</a:t>
            </a:r>
          </a:p>
          <a:p>
            <a:pPr lvl="1"/>
            <a:r>
              <a:rPr lang="en-CA" dirty="0"/>
              <a:t>Land cover change</a:t>
            </a:r>
          </a:p>
          <a:p>
            <a:r>
              <a:rPr lang="en-CA" dirty="0"/>
              <a:t>fAPAR</a:t>
            </a:r>
          </a:p>
          <a:p>
            <a:pPr lvl="1"/>
            <a:r>
              <a:rPr lang="en-CA" dirty="0"/>
              <a:t>Foliage productivity/health</a:t>
            </a:r>
          </a:p>
          <a:p>
            <a:pPr lvl="1"/>
            <a:r>
              <a:rPr lang="en-CA" dirty="0"/>
              <a:t>Status and trends</a:t>
            </a:r>
          </a:p>
          <a:p>
            <a:pPr lvl="1"/>
            <a:r>
              <a:rPr lang="en-CA" dirty="0"/>
              <a:t>Crop modelling</a:t>
            </a:r>
          </a:p>
          <a:p>
            <a:r>
              <a:rPr lang="en-CA" dirty="0"/>
              <a:t>Leaf Area Index</a:t>
            </a:r>
          </a:p>
          <a:p>
            <a:pPr lvl="1"/>
            <a:r>
              <a:rPr lang="en-CA" dirty="0"/>
              <a:t>Foliage density/biomass</a:t>
            </a:r>
          </a:p>
          <a:p>
            <a:pPr lvl="1"/>
            <a:r>
              <a:rPr lang="en-CA" dirty="0"/>
              <a:t>Status and trends</a:t>
            </a:r>
          </a:p>
          <a:p>
            <a:pPr lvl="1"/>
            <a:r>
              <a:rPr lang="en-CA" dirty="0"/>
              <a:t>Ecosystem/weather models</a:t>
            </a:r>
          </a:p>
          <a:p>
            <a:r>
              <a:rPr lang="en-CA" dirty="0"/>
              <a:t>Surface Albedo</a:t>
            </a:r>
          </a:p>
          <a:p>
            <a:pPr lvl="1"/>
            <a:r>
              <a:rPr lang="en-CA" dirty="0"/>
              <a:t>Ecosystem/weather models</a:t>
            </a:r>
          </a:p>
          <a:p>
            <a:pPr marL="287338" lvl="1" indent="0">
              <a:buNone/>
            </a:pP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D4B12BD4-AA00-FF24-5791-EB1AFA68D6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2744" t="35833" r="17399"/>
          <a:stretch/>
        </p:blipFill>
        <p:spPr>
          <a:xfrm>
            <a:off x="457200" y="2261834"/>
            <a:ext cx="5181600" cy="2791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3A717-3C28-6A94-FF3D-CEAF1009AFC7}"/>
              </a:ext>
            </a:extLst>
          </p:cNvPr>
          <p:cNvSpPr txBox="1"/>
          <p:nvPr/>
        </p:nvSpPr>
        <p:spPr>
          <a:xfrm>
            <a:off x="417945" y="5073134"/>
            <a:ext cx="614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https://gcos.wmo.int/en/essential-climate-variables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005FF02-70C8-F119-5598-717EB307F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075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45"/>
    </mc:Choice>
    <mc:Fallback>
      <p:transition spd="slow" advTm="18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5EAE8F6F-297C-F3F2-A2C7-F1A0F4E47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4"/>
          <a:stretch/>
        </p:blipFill>
        <p:spPr>
          <a:xfrm>
            <a:off x="6560127" y="1600199"/>
            <a:ext cx="5181600" cy="3188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4EFF85-4FD3-AE30-5D4F-A207CB2E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462BE2-C807-BED6-1213-D655B05ECE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454"/>
          <a:stretch/>
        </p:blipFill>
        <p:spPr>
          <a:xfrm>
            <a:off x="6560127" y="1600200"/>
            <a:ext cx="5181600" cy="318873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FD97E-9E46-C6EE-C6F5-E3F3DA1D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3</a:t>
            </a:fld>
            <a:endParaRPr lang="en-US"/>
          </a:p>
        </p:txBody>
      </p:sp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977BA78F-5A35-7DF4-B950-F523B7A97E36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 l="2749" r="3434" b="24402"/>
          <a:stretch/>
        </p:blipFill>
        <p:spPr>
          <a:xfrm>
            <a:off x="580767" y="1619080"/>
            <a:ext cx="5181600" cy="273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C7A218B-9315-4C94-DD0E-C5A424402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60" y="4864757"/>
            <a:ext cx="2560740" cy="192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69154D-64D5-5ABA-763A-213647BE09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44" t="17500"/>
          <a:stretch/>
        </p:blipFill>
        <p:spPr>
          <a:xfrm>
            <a:off x="7723889" y="4864756"/>
            <a:ext cx="1406038" cy="1929086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5387986-8FF2-BC7A-6AE0-82CA22D13FB3}"/>
              </a:ext>
            </a:extLst>
          </p:cNvPr>
          <p:cNvCxnSpPr>
            <a:endCxn id="10" idx="0"/>
          </p:cNvCxnSpPr>
          <p:nvPr/>
        </p:nvCxnSpPr>
        <p:spPr>
          <a:xfrm rot="10800000" flipV="1">
            <a:off x="8426909" y="3774988"/>
            <a:ext cx="1483211" cy="1089767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26CF0F8-77F3-09F0-AE88-8F99E0CD46E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8526162" y="5829300"/>
            <a:ext cx="737098" cy="1026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F583633A-FDDC-C5DE-84D9-3079A077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260" y="4864756"/>
            <a:ext cx="2560740" cy="192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9202E1-2BA3-65F5-A074-4F358E1FD5F1}"/>
              </a:ext>
            </a:extLst>
          </p:cNvPr>
          <p:cNvSpPr txBox="1"/>
          <p:nvPr/>
        </p:nvSpPr>
        <p:spPr>
          <a:xfrm>
            <a:off x="605481" y="4633784"/>
            <a:ext cx="53599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 Algorithms uploaded using as Tensor Flow like objects</a:t>
            </a:r>
          </a:p>
          <a:p>
            <a:r>
              <a:rPr lang="en-US" dirty="0"/>
              <a:t>ARD inputs using ESA/USGS/GEE API (free and open)</a:t>
            </a:r>
          </a:p>
          <a:p>
            <a:r>
              <a:rPr lang="en-US" dirty="0"/>
              <a:t>Free and open algorithms</a:t>
            </a:r>
          </a:p>
          <a:p>
            <a:r>
              <a:rPr lang="en-US" dirty="0"/>
              <a:t>ARD outputs interoperable at Canada and Global levels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7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FF85-4FD3-AE30-5D4F-A207CB2E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62976-9EF4-D95A-9890-36AF52E29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Ready Input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3988E-2A97-8768-78DE-1DED602B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FD97E-9E46-C6EE-C6F5-E3F3DA1D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DA68F839-6255-A818-923D-603F757619B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96815041"/>
              </p:ext>
            </p:extLst>
          </p:nvPr>
        </p:nvGraphicFramePr>
        <p:xfrm>
          <a:off x="457200" y="2424113"/>
          <a:ext cx="5157785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57">
                  <a:extLst>
                    <a:ext uri="{9D8B030D-6E8A-4147-A177-3AD203B41FA5}">
                      <a16:colId xmlns:a16="http://schemas.microsoft.com/office/drawing/2014/main" val="2638282371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611793110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69513004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146786940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61971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Official</a:t>
                      </a:r>
                    </a:p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Other</a:t>
                      </a:r>
                    </a:p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584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Surface Reflectance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ESA Sentinel 2A &amp; 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10m, 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Copernicus Data 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AWS,GEE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790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Surface Reflectance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USGS Landsat 5,7,8,9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30m, 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Earth Explorer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AWS,GEE</a:t>
                      </a:r>
                    </a:p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25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NALCMS North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30m, annual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Geo.ca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AWS,GEE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24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Land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Coprenicus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Global Land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100m,</a:t>
                      </a:r>
                    </a:p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AWS,GEE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AWS,GEE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208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Water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30m, annual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Geo.ca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8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Tokyo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756651"/>
                  </a:ext>
                </a:extLst>
              </a:tr>
            </a:tbl>
          </a:graphicData>
        </a:graphic>
      </p:graphicFrame>
      <p:pic>
        <p:nvPicPr>
          <p:cNvPr id="18" name="Picture 2">
            <a:extLst>
              <a:ext uri="{FF2B5EF4-FFF2-40B4-BE49-F238E27FC236}">
                <a16:creationId xmlns:a16="http://schemas.microsoft.com/office/drawing/2014/main" id="{376E8B94-3755-E78E-F5DE-D0C1827D512C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2919216"/>
            <a:ext cx="5183187" cy="229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281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FF85-4FD3-AE30-5D4F-A207CB2E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62976-9EF4-D95A-9890-36AF52E29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Spatial 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3988E-2A97-8768-78DE-1DED602B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Temporal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FD97E-9E46-C6EE-C6F5-E3F3DA1D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D09E38-2843-DFC2-40F7-2F855653C42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4642"/>
          <a:stretch/>
        </p:blipFill>
        <p:spPr>
          <a:xfrm>
            <a:off x="6801704" y="2576511"/>
            <a:ext cx="4670305" cy="313055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CE2E5EA-ECBE-35C6-3A56-AD1002EE62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6497" b="2377"/>
          <a:stretch/>
        </p:blipFill>
        <p:spPr>
          <a:xfrm>
            <a:off x="457199" y="2650526"/>
            <a:ext cx="5157787" cy="2662880"/>
          </a:xfrm>
        </p:spPr>
      </p:pic>
    </p:spTree>
    <p:extLst>
      <p:ext uri="{BB962C8B-B14F-4D97-AF65-F5344CB8AC3E}">
        <p14:creationId xmlns:p14="http://schemas.microsoft.com/office/powerpoint/2010/main" val="264822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4D16-9096-3ED6-30D1-F6D58358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Technical capabilities expected of DEC Prototype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9E078-9AD9-FFA9-CDEA-FC355D43A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9DFE4-7BD4-CA32-738F-A2194C545A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Global Multi archive access (Landsat, Sentinel 1,2,3, Modis)</a:t>
            </a:r>
          </a:p>
          <a:p>
            <a:r>
              <a:rPr lang="en-US" dirty="0"/>
              <a:t>GEE API option (OAUTH)</a:t>
            </a:r>
          </a:p>
          <a:p>
            <a:r>
              <a:rPr lang="en-US" dirty="0"/>
              <a:t>Load balancing, auto scaling</a:t>
            </a:r>
          </a:p>
          <a:p>
            <a:r>
              <a:rPr lang="en-US" dirty="0" err="1"/>
              <a:t>Mosaicing</a:t>
            </a:r>
            <a:r>
              <a:rPr lang="en-US" dirty="0"/>
              <a:t>/</a:t>
            </a:r>
            <a:r>
              <a:rPr lang="en-US" dirty="0" err="1"/>
              <a:t>subsetting</a:t>
            </a:r>
            <a:r>
              <a:rPr lang="en-US" dirty="0"/>
              <a:t>/reprojection on the fly</a:t>
            </a:r>
          </a:p>
          <a:p>
            <a:r>
              <a:rPr lang="en-US" dirty="0"/>
              <a:t>GIT integration of input algorithms</a:t>
            </a:r>
          </a:p>
          <a:p>
            <a:r>
              <a:rPr lang="en-US" i="1" dirty="0"/>
              <a:t>Tensor Processing Hardware</a:t>
            </a:r>
          </a:p>
          <a:p>
            <a:r>
              <a:rPr lang="en-US" i="1" dirty="0"/>
              <a:t>Generative AI tools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ED72C-7F74-0FDB-896F-AD7ABD32A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Front End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6B9D-7EA0-8765-788F-FE27592BE6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Python Notebook interface (a la Federal Science Data Hub)</a:t>
            </a:r>
          </a:p>
          <a:p>
            <a:r>
              <a:rPr lang="en-US" dirty="0"/>
              <a:t>Job Scheduler</a:t>
            </a:r>
          </a:p>
          <a:p>
            <a:r>
              <a:rPr lang="en-US" dirty="0"/>
              <a:t>Export to Cloud or Local Drive</a:t>
            </a:r>
          </a:p>
          <a:p>
            <a:r>
              <a:rPr lang="en-US" dirty="0"/>
              <a:t>Copernicus Data Hub Like Query/Production Functionality</a:t>
            </a:r>
          </a:p>
          <a:p>
            <a:r>
              <a:rPr lang="en-US" i="1" dirty="0"/>
              <a:t>EODMS Export</a:t>
            </a:r>
          </a:p>
          <a:p>
            <a:r>
              <a:rPr lang="en-US" i="1" dirty="0"/>
              <a:t>External access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0B399-4ADC-2E22-C68F-AA56B44E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58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4D16-9096-3ED6-30D1-F6D583581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effectLst/>
                <a:ea typeface="Times New Roman" panose="02020603050405020304" pitchFamily="18" charset="0"/>
              </a:rPr>
              <a:t>Updated Storage and Compute Requirements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9E078-9AD9-FFA9-CDEA-FC355D43A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Storage (annual)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B9DFE4-7BD4-CA32-738F-A2194C545A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ED72C-7F74-0FDB-896F-AD7ABD32A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Compute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96B9D-7EA0-8765-788F-FE27592BE6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0B399-4ADC-2E22-C68F-AA56B44E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C653D2-3AD8-F3F5-02AB-93FEA4529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328081"/>
              </p:ext>
            </p:extLst>
          </p:nvPr>
        </p:nvGraphicFramePr>
        <p:xfrm>
          <a:off x="464080" y="2492861"/>
          <a:ext cx="5399202" cy="3527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734">
                  <a:extLst>
                    <a:ext uri="{9D8B030D-6E8A-4147-A177-3AD203B41FA5}">
                      <a16:colId xmlns:a16="http://schemas.microsoft.com/office/drawing/2014/main" val="1903189238"/>
                    </a:ext>
                  </a:extLst>
                </a:gridCol>
                <a:gridCol w="1799734">
                  <a:extLst>
                    <a:ext uri="{9D8B030D-6E8A-4147-A177-3AD203B41FA5}">
                      <a16:colId xmlns:a16="http://schemas.microsoft.com/office/drawing/2014/main" val="3095761372"/>
                    </a:ext>
                  </a:extLst>
                </a:gridCol>
                <a:gridCol w="1799734">
                  <a:extLst>
                    <a:ext uri="{9D8B030D-6E8A-4147-A177-3AD203B41FA5}">
                      <a16:colId xmlns:a16="http://schemas.microsoft.com/office/drawing/2014/main" val="1387485918"/>
                    </a:ext>
                  </a:extLst>
                </a:gridCol>
              </a:tblGrid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 (Tb)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712663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Landsat (2013+)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551030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Sentinel-2 (2016+)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05896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MODIS/S3 (2000+)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375363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500m Products</a:t>
                      </a:r>
                    </a:p>
                    <a:p>
                      <a:r>
                        <a:rPr lang="en-US" dirty="0"/>
                        <a:t>(2000+)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651227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20m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69157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256966A-1EE1-9A1D-0745-01DF35ED8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27047"/>
              </p:ext>
            </p:extLst>
          </p:nvPr>
        </p:nvGraphicFramePr>
        <p:xfrm>
          <a:off x="6328718" y="2493776"/>
          <a:ext cx="5399202" cy="3422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734">
                  <a:extLst>
                    <a:ext uri="{9D8B030D-6E8A-4147-A177-3AD203B41FA5}">
                      <a16:colId xmlns:a16="http://schemas.microsoft.com/office/drawing/2014/main" val="1903189238"/>
                    </a:ext>
                  </a:extLst>
                </a:gridCol>
                <a:gridCol w="1799734">
                  <a:extLst>
                    <a:ext uri="{9D8B030D-6E8A-4147-A177-3AD203B41FA5}">
                      <a16:colId xmlns:a16="http://schemas.microsoft.com/office/drawing/2014/main" val="3095761372"/>
                    </a:ext>
                  </a:extLst>
                </a:gridCol>
                <a:gridCol w="1799734">
                  <a:extLst>
                    <a:ext uri="{9D8B030D-6E8A-4147-A177-3AD203B41FA5}">
                      <a16:colId xmlns:a16="http://schemas.microsoft.com/office/drawing/2014/main" val="1387485918"/>
                    </a:ext>
                  </a:extLst>
                </a:gridCol>
              </a:tblGrid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 EECU-</a:t>
                      </a:r>
                      <a:r>
                        <a:rPr lang="en-US" dirty="0" err="1"/>
                        <a:t>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 core, high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712663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Canada 30d, 20m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551030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Canada 30d, 30m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705896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Regional stack,10m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375363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Local stack, 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651227"/>
                  </a:ext>
                </a:extLst>
              </a:tr>
              <a:tr h="535612">
                <a:tc>
                  <a:txBody>
                    <a:bodyPr/>
                    <a:lstStyle/>
                    <a:p>
                      <a:r>
                        <a:rPr lang="en-US" dirty="0"/>
                        <a:t>Canada 1d, 500m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691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98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9A5C-8CDC-DC6C-C61E-6C98AA73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Period &amp; 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EFEF6-A6EB-1943-8425-96CA43699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C7A77-9C51-49F7-A710-484E1C1DF9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20m &amp; 30m monthly – now</a:t>
            </a:r>
          </a:p>
          <a:p>
            <a:r>
              <a:rPr lang="en-US" dirty="0"/>
              <a:t>20m and 30m local – now</a:t>
            </a:r>
          </a:p>
          <a:p>
            <a:r>
              <a:rPr lang="en-US" dirty="0"/>
              <a:t>500m daily – September 2024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B909F4-EF2C-46D2-E1A8-676879BB8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Result: </a:t>
            </a:r>
            <a:r>
              <a:rPr lang="en-US" sz="1800" dirty="0">
                <a:hlinkClick r:id="rId2"/>
              </a:rPr>
              <a:t>GitHub - </a:t>
            </a:r>
            <a:r>
              <a:rPr lang="en-US" sz="1800" dirty="0" err="1">
                <a:hlinkClick r:id="rId2"/>
              </a:rPr>
              <a:t>fqqlsun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LEAF_production</a:t>
            </a:r>
            <a:endParaRPr lang="en-US" sz="1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F0191A-522F-E555-21C9-270E1023E9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528260" y="2424113"/>
            <a:ext cx="3217193" cy="32829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200E5-ACE6-045A-9201-95F0DF01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679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1240108|-11700327|-8754175|-9605520|-12039861|NRCan&quot;,&quot;Id&quot;:&quot;65dcb0de4346444cf835d2a6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0fd124-dcf8-4f2e-8b7f-3263485b0c9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F2C86D0468BB41BF3A380F18C145D6" ma:contentTypeVersion="18" ma:contentTypeDescription="Create a new document." ma:contentTypeScope="" ma:versionID="f04dbc5d6c6a42bce9d91f443e472a49">
  <xsd:schema xmlns:xsd="http://www.w3.org/2001/XMLSchema" xmlns:xs="http://www.w3.org/2001/XMLSchema" xmlns:p="http://schemas.microsoft.com/office/2006/metadata/properties" xmlns:ns3="5f12ff1d-e3c5-41e9-8b41-9420b295d1ad" xmlns:ns4="610fd124-dcf8-4f2e-8b7f-3263485b0c9b" targetNamespace="http://schemas.microsoft.com/office/2006/metadata/properties" ma:root="true" ma:fieldsID="d101c088ae52413074d445ff92245b8b" ns3:_="" ns4:_="">
    <xsd:import namespace="5f12ff1d-e3c5-41e9-8b41-9420b295d1ad"/>
    <xsd:import namespace="610fd124-dcf8-4f2e-8b7f-3263485b0c9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  <xsd:element ref="ns4:MediaLengthInSecond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2ff1d-e3c5-41e9-8b41-9420b295d1a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0fd124-dcf8-4f2e-8b7f-3263485b0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E1EF97-1745-403F-A5E0-48C1E0105C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E2AAEE-B134-4AF0-B85B-66AE08ADC79D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610fd124-dcf8-4f2e-8b7f-3263485b0c9b"/>
    <ds:schemaRef ds:uri="http://schemas.microsoft.com/office/infopath/2007/PartnerControls"/>
    <ds:schemaRef ds:uri="http://schemas.openxmlformats.org/package/2006/metadata/core-properties"/>
    <ds:schemaRef ds:uri="5f12ff1d-e3c5-41e9-8b41-9420b295d1a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38E738-5A2E-4877-905B-BC3709E59F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12ff1d-e3c5-41e9-8b41-9420b295d1ad"/>
    <ds:schemaRef ds:uri="610fd124-dcf8-4f2e-8b7f-3263485b0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19619fd-75dc-48cb-820d-8f683a95dd8b}" enabled="1" method="Privileged" siteId="{05c95b33-90ca-49d5-b644-288b930b912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484</Words>
  <Application>Microsoft Office PowerPoint</Application>
  <PresentationFormat>Widescreen</PresentationFormat>
  <Paragraphs>144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LEAF – Toolbox (Landscape Evolution and Forecasting)</vt:lpstr>
      <vt:lpstr>Purpose: Vegetation Essential Climate Variables</vt:lpstr>
      <vt:lpstr>Description</vt:lpstr>
      <vt:lpstr>Description</vt:lpstr>
      <vt:lpstr>Description</vt:lpstr>
      <vt:lpstr>Technical capabilities expected of DEC Prototype</vt:lpstr>
      <vt:lpstr>Updated Storage and Compute Requirements</vt:lpstr>
      <vt:lpstr>Time Period &amp; 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Fernandes, Richard (he, him, his | il, le, lui)</cp:lastModifiedBy>
  <cp:revision>4</cp:revision>
  <dcterms:created xsi:type="dcterms:W3CDTF">2019-08-12T13:09:44Z</dcterms:created>
  <dcterms:modified xsi:type="dcterms:W3CDTF">2024-02-26T15:40:24Z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0x01010018F2C86D0468BB41BF3A380F18C145D6</vt:lpwstr>
  </property>
  <property fmtid="{D5CDD505-2E9C-101B-9397-08002B2CF9AE}" pid="3" name="MSIP_Label_219619fd-75dc-48cb-820d-8f683a95dd8b_Enabled">
    <vt:lpwstr>true</vt:lpwstr>
  </property>
  <property fmtid="{D5CDD505-2E9C-101B-9397-08002B2CF9AE}" pid="4" name="MSIP_Label_219619fd-75dc-48cb-820d-8f683a95dd8b_SetDate">
    <vt:lpwstr>2023-05-09T15:17:21Z</vt:lpwstr>
  </property>
  <property fmtid="{D5CDD505-2E9C-101B-9397-08002B2CF9AE}" pid="5" name="MSIP_Label_219619fd-75dc-48cb-820d-8f683a95dd8b_Method">
    <vt:lpwstr>Privileged</vt:lpwstr>
  </property>
  <property fmtid="{D5CDD505-2E9C-101B-9397-08002B2CF9AE}" pid="6" name="MSIP_Label_219619fd-75dc-48cb-820d-8f683a95dd8b_Name">
    <vt:lpwstr>Unclassified - Non classifié</vt:lpwstr>
  </property>
  <property fmtid="{D5CDD505-2E9C-101B-9397-08002B2CF9AE}" pid="7" name="MSIP_Label_219619fd-75dc-48cb-820d-8f683a95dd8b_SiteId">
    <vt:lpwstr>05c95b33-90ca-49d5-b644-288b930b912b</vt:lpwstr>
  </property>
  <property fmtid="{D5CDD505-2E9C-101B-9397-08002B2CF9AE}" pid="8" name="MSIP_Label_219619fd-75dc-48cb-820d-8f683a95dd8b_ActionId">
    <vt:lpwstr>8d1b781a-8097-46ee-970c-559d2d41d653</vt:lpwstr>
  </property>
  <property fmtid="{D5CDD505-2E9C-101B-9397-08002B2CF9AE}" pid="9" name="MSIP_Label_219619fd-75dc-48cb-820d-8f683a95dd8b_ContentBits">
    <vt:lpwstr>1</vt:lpwstr>
  </property>
  <property fmtid="{D5CDD505-2E9C-101B-9397-08002B2CF9AE}" pid="10" name="ClassificationContentMarkingHeaderLocations">
    <vt:lpwstr>Office Theme:7</vt:lpwstr>
  </property>
  <property fmtid="{D5CDD505-2E9C-101B-9397-08002B2CF9AE}" pid="11" name="ClassificationContentMarkingHeaderText">
    <vt:lpwstr>UNCLASSIFIED - NON CLASSIFIÉ</vt:lpwstr>
  </property>
</Properties>
</file>